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Open Sans 2" charset="1" panose="020B0606030504020204"/>
      <p:regular r:id="rId18"/>
    </p:embeddedFont>
    <p:embeddedFont>
      <p:font typeface="Open Sans 2 Bold" charset="1" panose="020B0806030504020204"/>
      <p:regular r:id="rId19"/>
    </p:embeddedFont>
    <p:embeddedFont>
      <p:font typeface="Open Sans 2 Italics" charset="1" panose="020B0606030504020204"/>
      <p:regular r:id="rId20"/>
    </p:embeddedFont>
    <p:embeddedFont>
      <p:font typeface="Open Sans 2 Bold Italics" charset="1" panose="020B0806030504020204"/>
      <p:regular r:id="rId21"/>
    </p:embeddedFont>
    <p:embeddedFont>
      <p:font typeface="Open Sans 2 Light" charset="1" panose="020B0306030504020204"/>
      <p:regular r:id="rId22"/>
    </p:embeddedFont>
    <p:embeddedFont>
      <p:font typeface="Open Sans 2 Light Italics" charset="1" panose="020B0306030504020204"/>
      <p:regular r:id="rId23"/>
    </p:embeddedFont>
    <p:embeddedFont>
      <p:font typeface="Open Sans 2 Ultra-Bold" charset="1" panose="00000000000000000000"/>
      <p:regular r:id="rId24"/>
    </p:embeddedFont>
    <p:embeddedFont>
      <p:font typeface="Open Sans 2 Ultra-Bold Italics" charset="1" panose="00000000000000000000"/>
      <p:regular r:id="rId25"/>
    </p:embeddedFont>
    <p:embeddedFont>
      <p:font typeface="Open Sans 1" charset="1" panose="00000000000000000000"/>
      <p:regular r:id="rId26"/>
    </p:embeddedFont>
    <p:embeddedFont>
      <p:font typeface="Open Sans 1 Bold" charset="1" panose="00000000000000000000"/>
      <p:regular r:id="rId27"/>
    </p:embeddedFont>
    <p:embeddedFont>
      <p:font typeface="Open Sans 1 Italics" charset="1" panose="00000000000000000000"/>
      <p:regular r:id="rId28"/>
    </p:embeddedFont>
    <p:embeddedFont>
      <p:font typeface="Open Sans 1 Bold Italics" charset="1" panose="00000000000000000000"/>
      <p:regular r:id="rId29"/>
    </p:embeddedFont>
    <p:embeddedFont>
      <p:font typeface="Open Sans 1 Light" charset="1" panose="00000000000000000000"/>
      <p:regular r:id="rId30"/>
    </p:embeddedFont>
    <p:embeddedFont>
      <p:font typeface="Open Sans 1 Light Italics" charset="1" panose="00000000000000000000"/>
      <p:regular r:id="rId31"/>
    </p:embeddedFont>
    <p:embeddedFont>
      <p:font typeface="Open Sans 1 Medium" charset="1" panose="00000000000000000000"/>
      <p:regular r:id="rId32"/>
    </p:embeddedFont>
    <p:embeddedFont>
      <p:font typeface="Open Sans 1 Medium Italics" charset="1" panose="00000000000000000000"/>
      <p:regular r:id="rId33"/>
    </p:embeddedFont>
    <p:embeddedFont>
      <p:font typeface="Open Sans 1 Semi-Bold" charset="1" panose="00000000000000000000"/>
      <p:regular r:id="rId34"/>
    </p:embeddedFont>
    <p:embeddedFont>
      <p:font typeface="Open Sans 1 Semi-Bold Italics" charset="1" panose="00000000000000000000"/>
      <p:regular r:id="rId35"/>
    </p:embeddedFont>
    <p:embeddedFont>
      <p:font typeface="Open Sans 1 Ultra-Bold" charset="1" panose="00000000000000000000"/>
      <p:regular r:id="rId36"/>
    </p:embeddedFont>
    <p:embeddedFont>
      <p:font typeface="Open Sans 1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DhWKfO6A.mp4" Type="http://schemas.openxmlformats.org/officeDocument/2006/relationships/video"/><Relationship Id="rId4" Target="../media/VAGDhWKfO6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182573" cy="10287000"/>
            <a:chOff x="0" y="0"/>
            <a:chExt cx="11015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15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01583">
                  <a:moveTo>
                    <a:pt x="0" y="0"/>
                  </a:moveTo>
                  <a:lnTo>
                    <a:pt x="1101583" y="0"/>
                  </a:lnTo>
                  <a:lnTo>
                    <a:pt x="110158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158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90247" y="1860559"/>
            <a:ext cx="9145640" cy="6984983"/>
          </a:xfrm>
          <a:custGeom>
            <a:avLst/>
            <a:gdLst/>
            <a:ahLst/>
            <a:cxnLst/>
            <a:rect r="r" b="b" t="t" l="l"/>
            <a:pathLst>
              <a:path h="6984983" w="9145640">
                <a:moveTo>
                  <a:pt x="0" y="0"/>
                </a:moveTo>
                <a:lnTo>
                  <a:pt x="9145640" y="0"/>
                </a:lnTo>
                <a:lnTo>
                  <a:pt x="9145640" y="6984982"/>
                </a:lnTo>
                <a:lnTo>
                  <a:pt x="0" y="69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078028"/>
            <a:ext cx="8528306" cy="4624806"/>
            <a:chOff x="0" y="0"/>
            <a:chExt cx="11371075" cy="616640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363" t="0" r="1363" b="0"/>
            <a:stretch>
              <a:fillRect/>
            </a:stretch>
          </p:blipFill>
          <p:spPr>
            <a:xfrm flipH="false" flipV="false">
              <a:off x="0" y="0"/>
              <a:ext cx="11371075" cy="6166408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2873855" y="3250382"/>
            <a:ext cx="2617437" cy="2656070"/>
          </a:xfrm>
          <a:custGeom>
            <a:avLst/>
            <a:gdLst/>
            <a:ahLst/>
            <a:cxnLst/>
            <a:rect r="r" b="b" t="t" l="l"/>
            <a:pathLst>
              <a:path h="2656070" w="2617437">
                <a:moveTo>
                  <a:pt x="0" y="0"/>
                </a:moveTo>
                <a:lnTo>
                  <a:pt x="2617437" y="0"/>
                </a:lnTo>
                <a:lnTo>
                  <a:pt x="2617437" y="2656070"/>
                </a:lnTo>
                <a:lnTo>
                  <a:pt x="0" y="2656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03136" y="3923517"/>
            <a:ext cx="758874" cy="1028031"/>
          </a:xfrm>
          <a:custGeom>
            <a:avLst/>
            <a:gdLst/>
            <a:ahLst/>
            <a:cxnLst/>
            <a:rect r="r" b="b" t="t" l="l"/>
            <a:pathLst>
              <a:path h="1028031" w="758874">
                <a:moveTo>
                  <a:pt x="0" y="0"/>
                </a:moveTo>
                <a:lnTo>
                  <a:pt x="758874" y="0"/>
                </a:lnTo>
                <a:lnTo>
                  <a:pt x="758874" y="1028031"/>
                </a:lnTo>
                <a:lnTo>
                  <a:pt x="0" y="1028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39055" y="-59134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11675" y="2380209"/>
            <a:ext cx="47625" cy="1740345"/>
            <a:chOff x="0" y="0"/>
            <a:chExt cx="12543" cy="4583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31487" y="2087553"/>
            <a:ext cx="6761629" cy="25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30"/>
              </a:lnSpc>
            </a:pPr>
            <a:r>
              <a:rPr lang="en-US" sz="17000">
                <a:solidFill>
                  <a:srgbClr val="29E2F9"/>
                </a:solidFill>
                <a:latin typeface="Anton"/>
              </a:rPr>
              <a:t>TEAM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26701" y="4511742"/>
            <a:ext cx="5171201" cy="57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3"/>
              </a:lnSpc>
              <a:spcBef>
                <a:spcPct val="0"/>
              </a:spcBef>
            </a:pPr>
            <a:r>
              <a:rPr lang="en-US" sz="3330">
                <a:solidFill>
                  <a:srgbClr val="FFFFFF"/>
                </a:solidFill>
                <a:latin typeface="Open Sans 1"/>
              </a:rPr>
              <a:t>Simulazione Attacco DOS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3912301" y="5334000"/>
            <a:ext cx="2110658" cy="0"/>
          </a:xfrm>
          <a:prstGeom prst="line">
            <a:avLst/>
          </a:prstGeom>
          <a:ln cap="flat" w="38100">
            <a:gradFill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7825" y="-1865706"/>
            <a:ext cx="15886369" cy="18278548"/>
          </a:xfrm>
          <a:custGeom>
            <a:avLst/>
            <a:gdLst/>
            <a:ahLst/>
            <a:cxnLst/>
            <a:rect r="r" b="b" t="t" l="l"/>
            <a:pathLst>
              <a:path h="18278548" w="15886369">
                <a:moveTo>
                  <a:pt x="0" y="0"/>
                </a:moveTo>
                <a:lnTo>
                  <a:pt x="15886370" y="0"/>
                </a:lnTo>
                <a:lnTo>
                  <a:pt x="15886370" y="18278548"/>
                </a:lnTo>
                <a:lnTo>
                  <a:pt x="0" y="18278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-38098" b="-200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10561" y="5584110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0" y="0"/>
                </a:moveTo>
                <a:lnTo>
                  <a:pt x="2779147" y="0"/>
                </a:lnTo>
                <a:lnTo>
                  <a:pt x="2779147" y="3484825"/>
                </a:lnTo>
                <a:lnTo>
                  <a:pt x="0" y="348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71997" y="7921315"/>
            <a:ext cx="1526212" cy="995309"/>
            <a:chOff x="0" y="0"/>
            <a:chExt cx="2034950" cy="132707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34950" cy="1327078"/>
              <a:chOff x="0" y="0"/>
              <a:chExt cx="235327" cy="15346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5327" cy="153467"/>
              </a:xfrm>
              <a:custGeom>
                <a:avLst/>
                <a:gdLst/>
                <a:ahLst/>
                <a:cxnLst/>
                <a:rect r="r" b="b" t="t" l="l"/>
                <a:pathLst>
                  <a:path h="153467" w="235327">
                    <a:moveTo>
                      <a:pt x="0" y="0"/>
                    </a:moveTo>
                    <a:lnTo>
                      <a:pt x="235327" y="0"/>
                    </a:lnTo>
                    <a:lnTo>
                      <a:pt x="235327" y="153467"/>
                    </a:lnTo>
                    <a:lnTo>
                      <a:pt x="0" y="15346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2CEEFF">
                      <a:alpha val="100000"/>
                    </a:srgbClr>
                  </a:gs>
                  <a:gs pos="100000">
                    <a:srgbClr val="0039A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35327" cy="191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3952" y="281268"/>
              <a:ext cx="1947046" cy="735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Open Sans 1 Bold"/>
                </a:rPr>
                <a:t>NOEMI DE MARTINO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143397" y="3788744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0" y="0"/>
                </a:moveTo>
                <a:lnTo>
                  <a:pt x="2779147" y="0"/>
                </a:lnTo>
                <a:lnTo>
                  <a:pt x="2779147" y="3484824"/>
                </a:lnTo>
                <a:lnTo>
                  <a:pt x="0" y="3484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143397" y="6209075"/>
            <a:ext cx="1931193" cy="781996"/>
            <a:chOff x="0" y="0"/>
            <a:chExt cx="276340" cy="111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6340" cy="111898"/>
            </a:xfrm>
            <a:custGeom>
              <a:avLst/>
              <a:gdLst/>
              <a:ahLst/>
              <a:cxnLst/>
              <a:rect r="r" b="b" t="t" l="l"/>
              <a:pathLst>
                <a:path h="111898" w="276340">
                  <a:moveTo>
                    <a:pt x="0" y="0"/>
                  </a:moveTo>
                  <a:lnTo>
                    <a:pt x="276340" y="0"/>
                  </a:lnTo>
                  <a:lnTo>
                    <a:pt x="276340" y="111898"/>
                  </a:lnTo>
                  <a:lnTo>
                    <a:pt x="0" y="11189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6340" cy="14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CARMELA FERRANDINA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381679" y="3506247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2779148" y="0"/>
                </a:moveTo>
                <a:lnTo>
                  <a:pt x="0" y="0"/>
                </a:lnTo>
                <a:lnTo>
                  <a:pt x="0" y="3484824"/>
                </a:lnTo>
                <a:lnTo>
                  <a:pt x="2779148" y="3484824"/>
                </a:lnTo>
                <a:lnTo>
                  <a:pt x="277914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771253" y="185705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2779148" y="0"/>
                </a:moveTo>
                <a:lnTo>
                  <a:pt x="0" y="0"/>
                </a:lnTo>
                <a:lnTo>
                  <a:pt x="0" y="3484825"/>
                </a:lnTo>
                <a:lnTo>
                  <a:pt x="2779148" y="3484825"/>
                </a:lnTo>
                <a:lnTo>
                  <a:pt x="277914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78955" y="185705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0" y="0"/>
                </a:moveTo>
                <a:lnTo>
                  <a:pt x="2779147" y="0"/>
                </a:lnTo>
                <a:lnTo>
                  <a:pt x="2779147" y="3484825"/>
                </a:lnTo>
                <a:lnTo>
                  <a:pt x="0" y="348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3526687" y="5700537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2779148" y="0"/>
                </a:moveTo>
                <a:lnTo>
                  <a:pt x="0" y="0"/>
                </a:lnTo>
                <a:lnTo>
                  <a:pt x="0" y="3484824"/>
                </a:lnTo>
                <a:lnTo>
                  <a:pt x="2779148" y="3484824"/>
                </a:lnTo>
                <a:lnTo>
                  <a:pt x="277914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19474" y="2426873"/>
            <a:ext cx="6138018" cy="3452635"/>
          </a:xfrm>
          <a:custGeom>
            <a:avLst/>
            <a:gdLst/>
            <a:ahLst/>
            <a:cxnLst/>
            <a:rect r="r" b="b" t="t" l="l"/>
            <a:pathLst>
              <a:path h="3452635" w="6138018">
                <a:moveTo>
                  <a:pt x="0" y="0"/>
                </a:moveTo>
                <a:lnTo>
                  <a:pt x="6138018" y="0"/>
                </a:lnTo>
                <a:lnTo>
                  <a:pt x="6138018" y="3452635"/>
                </a:lnTo>
                <a:lnTo>
                  <a:pt x="0" y="3452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888491" y="3788744"/>
            <a:ext cx="2091337" cy="1081302"/>
            <a:chOff x="0" y="0"/>
            <a:chExt cx="2788449" cy="144173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48589" y="0"/>
              <a:ext cx="2739860" cy="1441736"/>
              <a:chOff x="0" y="0"/>
              <a:chExt cx="294041" cy="15472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94041" cy="154727"/>
              </a:xfrm>
              <a:custGeom>
                <a:avLst/>
                <a:gdLst/>
                <a:ahLst/>
                <a:cxnLst/>
                <a:rect r="r" b="b" t="t" l="l"/>
                <a:pathLst>
                  <a:path h="154727" w="294041">
                    <a:moveTo>
                      <a:pt x="0" y="0"/>
                    </a:moveTo>
                    <a:lnTo>
                      <a:pt x="294041" y="0"/>
                    </a:lnTo>
                    <a:lnTo>
                      <a:pt x="294041" y="154727"/>
                    </a:lnTo>
                    <a:lnTo>
                      <a:pt x="0" y="15472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2CEEFF">
                      <a:alpha val="100000"/>
                    </a:srgbClr>
                  </a:gs>
                  <a:gs pos="100000">
                    <a:srgbClr val="0039A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94041" cy="1928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119312"/>
              <a:ext cx="2788449" cy="1155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2"/>
                </a:lnSpc>
                <a:spcBef>
                  <a:spcPct val="0"/>
                </a:spcBef>
              </a:pPr>
              <a:r>
                <a:rPr lang="en-US" sz="2537">
                  <a:solidFill>
                    <a:srgbClr val="FFFFFF"/>
                  </a:solidFill>
                  <a:latin typeface="Open Sans 1 Bold"/>
                </a:rPr>
                <a:t>LORENZO FRANCHI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271356" y="2656379"/>
            <a:ext cx="1744081" cy="849868"/>
            <a:chOff x="0" y="0"/>
            <a:chExt cx="249565" cy="1216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9565" cy="121610"/>
            </a:xfrm>
            <a:custGeom>
              <a:avLst/>
              <a:gdLst/>
              <a:ahLst/>
              <a:cxnLst/>
              <a:rect r="r" b="b" t="t" l="l"/>
              <a:pathLst>
                <a:path h="121610" w="249565">
                  <a:moveTo>
                    <a:pt x="0" y="0"/>
                  </a:moveTo>
                  <a:lnTo>
                    <a:pt x="249565" y="0"/>
                  </a:lnTo>
                  <a:lnTo>
                    <a:pt x="249565" y="121610"/>
                  </a:lnTo>
                  <a:lnTo>
                    <a:pt x="0" y="12161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49565" cy="159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MARIO MARSICANO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609347" y="2724251"/>
            <a:ext cx="1834680" cy="781996"/>
            <a:chOff x="0" y="0"/>
            <a:chExt cx="262530" cy="1118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2530" cy="111898"/>
            </a:xfrm>
            <a:custGeom>
              <a:avLst/>
              <a:gdLst/>
              <a:ahLst/>
              <a:cxnLst/>
              <a:rect r="r" b="b" t="t" l="l"/>
              <a:pathLst>
                <a:path h="111898" w="262530">
                  <a:moveTo>
                    <a:pt x="0" y="0"/>
                  </a:moveTo>
                  <a:lnTo>
                    <a:pt x="262530" y="0"/>
                  </a:lnTo>
                  <a:lnTo>
                    <a:pt x="262530" y="111898"/>
                  </a:lnTo>
                  <a:lnTo>
                    <a:pt x="0" y="11189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62530" cy="14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ANAPAULA PALACIN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628596" y="8134627"/>
            <a:ext cx="1392870" cy="781996"/>
            <a:chOff x="0" y="0"/>
            <a:chExt cx="199310" cy="11189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9310" cy="111898"/>
            </a:xfrm>
            <a:custGeom>
              <a:avLst/>
              <a:gdLst/>
              <a:ahLst/>
              <a:cxnLst/>
              <a:rect r="r" b="b" t="t" l="l"/>
              <a:pathLst>
                <a:path h="111898" w="199310">
                  <a:moveTo>
                    <a:pt x="0" y="0"/>
                  </a:moveTo>
                  <a:lnTo>
                    <a:pt x="199310" y="0"/>
                  </a:lnTo>
                  <a:lnTo>
                    <a:pt x="199310" y="111898"/>
                  </a:lnTo>
                  <a:lnTo>
                    <a:pt x="0" y="11189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9310" cy="14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FEDERICO SAVI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08535" y="5879508"/>
            <a:ext cx="1752292" cy="1066277"/>
            <a:chOff x="0" y="0"/>
            <a:chExt cx="2336389" cy="142170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2336389" cy="1421702"/>
              <a:chOff x="0" y="0"/>
              <a:chExt cx="250740" cy="15257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50740" cy="152577"/>
              </a:xfrm>
              <a:custGeom>
                <a:avLst/>
                <a:gdLst/>
                <a:ahLst/>
                <a:cxnLst/>
                <a:rect r="r" b="b" t="t" l="l"/>
                <a:pathLst>
                  <a:path h="152577" w="250740">
                    <a:moveTo>
                      <a:pt x="0" y="0"/>
                    </a:moveTo>
                    <a:lnTo>
                      <a:pt x="250740" y="0"/>
                    </a:lnTo>
                    <a:lnTo>
                      <a:pt x="250740" y="152577"/>
                    </a:lnTo>
                    <a:lnTo>
                      <a:pt x="0" y="15257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2CEEFF">
                      <a:alpha val="100000"/>
                    </a:srgbClr>
                  </a:gs>
                  <a:gs pos="100000">
                    <a:srgbClr val="0039A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250740" cy="1906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50463" y="305298"/>
              <a:ext cx="2235464" cy="782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2"/>
                </a:lnSpc>
                <a:spcBef>
                  <a:spcPct val="0"/>
                </a:spcBef>
              </a:pPr>
              <a:r>
                <a:rPr lang="en-US" sz="1737">
                  <a:solidFill>
                    <a:srgbClr val="FFFFFF"/>
                  </a:solidFill>
                  <a:latin typeface="Open Sans 1 Bold"/>
                </a:rPr>
                <a:t>DENYS VITEVSKYI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6724528" y="383188"/>
            <a:ext cx="5432963" cy="98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MEET OUR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080" y="5143500"/>
            <a:ext cx="15915841" cy="5143500"/>
            <a:chOff x="0" y="0"/>
            <a:chExt cx="251509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5096" cy="812800"/>
            </a:xfrm>
            <a:custGeom>
              <a:avLst/>
              <a:gdLst/>
              <a:ahLst/>
              <a:cxnLst/>
              <a:rect r="r" b="b" t="t" l="l"/>
              <a:pathLst>
                <a:path h="812800" w="2515096">
                  <a:moveTo>
                    <a:pt x="0" y="0"/>
                  </a:moveTo>
                  <a:lnTo>
                    <a:pt x="2515096" y="0"/>
                  </a:lnTo>
                  <a:lnTo>
                    <a:pt x="251509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37028" r="0" b="-3702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039108" cy="5143500"/>
            <a:chOff x="0" y="0"/>
            <a:chExt cx="352887" cy="17467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2887" cy="1746764"/>
            </a:xfrm>
            <a:custGeom>
              <a:avLst/>
              <a:gdLst/>
              <a:ahLst/>
              <a:cxnLst/>
              <a:rect r="r" b="b" t="t" l="l"/>
              <a:pathLst>
                <a:path h="1746764" w="352887">
                  <a:moveTo>
                    <a:pt x="0" y="0"/>
                  </a:moveTo>
                  <a:lnTo>
                    <a:pt x="352887" y="0"/>
                  </a:lnTo>
                  <a:lnTo>
                    <a:pt x="352887" y="1746764"/>
                  </a:lnTo>
                  <a:lnTo>
                    <a:pt x="0" y="1746764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52887" cy="177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689618" y="39519"/>
            <a:ext cx="5624528" cy="105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19"/>
              </a:lnSpc>
            </a:pPr>
            <a:r>
              <a:rPr lang="en-US" sz="6907">
                <a:solidFill>
                  <a:srgbClr val="29E2F9"/>
                </a:solidFill>
                <a:latin typeface="Anton"/>
              </a:rPr>
              <a:t>OUR MISSION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7592" y="1349663"/>
            <a:ext cx="17672815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Gli attacchi di tipo Dos, ovvero denial of services, mirano a saturare le richieste di determinati servizi rendendoli così indisponibili con conseguenti impatti sul business delle aziende.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L’esercizio di oggi è scrivere un programma in Python che simuli un UDP flood, ovvero l’invio massivo di richieste UDP verso una macchina target che è in ascolto su una porta UDP casuale. 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Requisiti: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 Il programma deve richiedere l’inserimento dell’IP target. 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 Il programma deve richiedere l’inserimento della porta target. 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 La grandezza dei pacchetti da inviare è di 1 KB per pacchetti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 Il programma deve chiedere all’utente quanti pacchetti da 1 KB inviare.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00904" y="6123965"/>
            <a:ext cx="3988936" cy="3988936"/>
            <a:chOff x="0" y="0"/>
            <a:chExt cx="1354667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67159" y="267878"/>
            <a:ext cx="3988936" cy="3988936"/>
            <a:chOff x="0" y="0"/>
            <a:chExt cx="1354667" cy="1354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138045" y="869454"/>
            <a:ext cx="9670479" cy="8026018"/>
          </a:xfrm>
          <a:custGeom>
            <a:avLst/>
            <a:gdLst/>
            <a:ahLst/>
            <a:cxnLst/>
            <a:rect r="r" b="b" t="t" l="l"/>
            <a:pathLst>
              <a:path h="8026018" w="9670479">
                <a:moveTo>
                  <a:pt x="0" y="0"/>
                </a:moveTo>
                <a:lnTo>
                  <a:pt x="9670479" y="0"/>
                </a:lnTo>
                <a:lnTo>
                  <a:pt x="9670479" y="8026018"/>
                </a:lnTo>
                <a:lnTo>
                  <a:pt x="0" y="8026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-7304" r="-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0040" y="4256814"/>
            <a:ext cx="5292718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OUR 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50706" y="0"/>
            <a:ext cx="10287000" cy="10444454"/>
          </a:xfrm>
          <a:custGeom>
            <a:avLst/>
            <a:gdLst/>
            <a:ahLst/>
            <a:cxnLst/>
            <a:rect r="r" b="b" t="t" l="l"/>
            <a:pathLst>
              <a:path h="10444454" w="10287000">
                <a:moveTo>
                  <a:pt x="0" y="0"/>
                </a:moveTo>
                <a:lnTo>
                  <a:pt x="10287000" y="0"/>
                </a:lnTo>
                <a:lnTo>
                  <a:pt x="10287000" y="10444454"/>
                </a:lnTo>
                <a:lnTo>
                  <a:pt x="0" y="1044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765" t="0" r="-7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4036" y="5222227"/>
            <a:ext cx="3434044" cy="1529535"/>
            <a:chOff x="0" y="0"/>
            <a:chExt cx="1166222" cy="5194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6222" cy="519439"/>
            </a:xfrm>
            <a:custGeom>
              <a:avLst/>
              <a:gdLst/>
              <a:ahLst/>
              <a:cxnLst/>
              <a:rect r="r" b="b" t="t" l="l"/>
              <a:pathLst>
                <a:path h="519439" w="1166222">
                  <a:moveTo>
                    <a:pt x="0" y="0"/>
                  </a:moveTo>
                  <a:lnTo>
                    <a:pt x="1166222" y="0"/>
                  </a:lnTo>
                  <a:lnTo>
                    <a:pt x="1166222" y="519439"/>
                  </a:lnTo>
                  <a:lnTo>
                    <a:pt x="0" y="519439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66222" cy="54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8319" y="4933258"/>
            <a:ext cx="5257642" cy="1282139"/>
          </a:xfrm>
          <a:custGeom>
            <a:avLst/>
            <a:gdLst/>
            <a:ahLst/>
            <a:cxnLst/>
            <a:rect r="r" b="b" t="t" l="l"/>
            <a:pathLst>
              <a:path h="1282139" w="5257642">
                <a:moveTo>
                  <a:pt x="0" y="0"/>
                </a:moveTo>
                <a:lnTo>
                  <a:pt x="5257642" y="0"/>
                </a:lnTo>
                <a:lnTo>
                  <a:pt x="5257642" y="1282140"/>
                </a:lnTo>
                <a:lnTo>
                  <a:pt x="0" y="1282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2" t="-165313" r="-126890" b="-456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7620" y="3683474"/>
            <a:ext cx="340698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9108" y="686734"/>
            <a:ext cx="5292718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OUR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63767" y="989851"/>
            <a:ext cx="9029349" cy="838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2"/>
              </a:lnSpc>
            </a:pPr>
            <a:r>
              <a:rPr lang="en-US" sz="2630">
                <a:solidFill>
                  <a:srgbClr val="FFFFFF"/>
                </a:solidFill>
                <a:latin typeface="Open Sans 2"/>
              </a:rPr>
              <a:t>Per iniziare, importare i moduli:</a:t>
            </a:r>
          </a:p>
          <a:p>
            <a:pPr>
              <a:lnSpc>
                <a:spcPts val="3682"/>
              </a:lnSpc>
            </a:pPr>
          </a:p>
          <a:p>
            <a:pPr marL="567960" indent="-283980" lvl="1">
              <a:lnSpc>
                <a:spcPts val="3682"/>
              </a:lnSpc>
              <a:buAutoNum type="arabicPeriod" startAt="1"/>
            </a:pPr>
            <a:r>
              <a:rPr lang="en-US" sz="2630">
                <a:solidFill>
                  <a:srgbClr val="FFFFFF"/>
                </a:solidFill>
                <a:latin typeface="Open Sans 2 Bold"/>
              </a:rPr>
              <a:t>Socket</a:t>
            </a:r>
            <a:r>
              <a:rPr lang="en-US" sz="2630">
                <a:solidFill>
                  <a:srgbClr val="FFFFFF"/>
                </a:solidFill>
                <a:latin typeface="Open Sans 2 Semi-Bold"/>
              </a:rPr>
              <a:t>:</a:t>
            </a:r>
            <a:r>
              <a:rPr lang="en-US" sz="2630">
                <a:solidFill>
                  <a:srgbClr val="FFFFFF"/>
                </a:solidFill>
                <a:latin typeface="Open Sans 2"/>
              </a:rPr>
              <a:t> fornisce un'interfaccia per la creazione e la gestione di socket di rete. Un socket è un oggetto che rappresenta un canale di comunicazione bidirezionale tra due programmi in rete. I socket consentono a due computer di comunicare tra loro, inviando e ricevendo dati attraverso una rete.</a:t>
            </a:r>
          </a:p>
          <a:p>
            <a:pPr marL="567960" indent="-283980" lvl="1">
              <a:lnSpc>
                <a:spcPts val="3682"/>
              </a:lnSpc>
              <a:buAutoNum type="arabicPeriod" startAt="1"/>
            </a:pPr>
            <a:r>
              <a:rPr lang="en-US" sz="2630">
                <a:solidFill>
                  <a:srgbClr val="FFFFFF"/>
                </a:solidFill>
                <a:latin typeface="Open Sans 2 Bold"/>
              </a:rPr>
              <a:t>Random: </a:t>
            </a:r>
            <a:r>
              <a:rPr lang="en-US" sz="2630">
                <a:solidFill>
                  <a:srgbClr val="FFFFFF"/>
                </a:solidFill>
                <a:latin typeface="Open Sans 2"/>
              </a:rPr>
              <a:t>definisce una serie di funzioni per generare o manipolare numeri interi casuali. L'importazione casuale carica il modulo casuale, che contiene una serie di funzioni relative alla generazione di numeri casuali .</a:t>
            </a:r>
          </a:p>
          <a:p>
            <a:pPr>
              <a:lnSpc>
                <a:spcPts val="3682"/>
              </a:lnSpc>
            </a:pPr>
          </a:p>
          <a:p>
            <a:pPr algn="ctr">
              <a:lnSpc>
                <a:spcPts val="3682"/>
              </a:lnSpc>
            </a:pPr>
          </a:p>
          <a:p>
            <a:pPr>
              <a:lnSpc>
                <a:spcPts val="3682"/>
              </a:lnSpc>
            </a:pPr>
          </a:p>
          <a:p>
            <a:pPr>
              <a:lnSpc>
                <a:spcPts val="3682"/>
              </a:lnSpc>
            </a:pPr>
          </a:p>
          <a:p>
            <a:pPr>
              <a:lnSpc>
                <a:spcPts val="368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3507" y="-157454"/>
            <a:ext cx="10287000" cy="10444454"/>
          </a:xfrm>
          <a:custGeom>
            <a:avLst/>
            <a:gdLst/>
            <a:ahLst/>
            <a:cxnLst/>
            <a:rect r="r" b="b" t="t" l="l"/>
            <a:pathLst>
              <a:path h="10444454" w="10287000">
                <a:moveTo>
                  <a:pt x="0" y="0"/>
                </a:moveTo>
                <a:lnTo>
                  <a:pt x="10287000" y="0"/>
                </a:lnTo>
                <a:lnTo>
                  <a:pt x="10287000" y="10444454"/>
                </a:lnTo>
                <a:lnTo>
                  <a:pt x="0" y="1044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765" t="0" r="-7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606" y="5688133"/>
            <a:ext cx="4621725" cy="4124160"/>
            <a:chOff x="0" y="0"/>
            <a:chExt cx="1569566" cy="1400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9566" cy="1400590"/>
            </a:xfrm>
            <a:custGeom>
              <a:avLst/>
              <a:gdLst/>
              <a:ahLst/>
              <a:cxnLst/>
              <a:rect r="r" b="b" t="t" l="l"/>
              <a:pathLst>
                <a:path h="1400590" w="1569566">
                  <a:moveTo>
                    <a:pt x="0" y="0"/>
                  </a:moveTo>
                  <a:lnTo>
                    <a:pt x="1569566" y="0"/>
                  </a:lnTo>
                  <a:lnTo>
                    <a:pt x="1569566" y="1400590"/>
                  </a:lnTo>
                  <a:lnTo>
                    <a:pt x="0" y="140059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69566" cy="1429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01595" y="5688133"/>
            <a:ext cx="597723" cy="597723"/>
            <a:chOff x="0" y="0"/>
            <a:chExt cx="796964" cy="79696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96964" cy="796964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2CEEFF">
                      <a:alpha val="100000"/>
                    </a:srgbClr>
                  </a:gs>
                  <a:gs pos="100000">
                    <a:srgbClr val="0039A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71350" y="260111"/>
              <a:ext cx="454264" cy="257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1 Bold"/>
                </a:rPr>
                <a:t>02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13513" y="3244763"/>
            <a:ext cx="8553828" cy="5484464"/>
          </a:xfrm>
          <a:custGeom>
            <a:avLst/>
            <a:gdLst/>
            <a:ahLst/>
            <a:cxnLst/>
            <a:rect r="r" b="b" t="t" l="l"/>
            <a:pathLst>
              <a:path h="5484464" w="8553828">
                <a:moveTo>
                  <a:pt x="0" y="0"/>
                </a:moveTo>
                <a:lnTo>
                  <a:pt x="8553829" y="0"/>
                </a:lnTo>
                <a:lnTo>
                  <a:pt x="8553829" y="5484464"/>
                </a:lnTo>
                <a:lnTo>
                  <a:pt x="0" y="5484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71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620" y="3683474"/>
            <a:ext cx="340698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686734"/>
            <a:ext cx="5292718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OUR CODE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0346" y="778448"/>
            <a:ext cx="8632940" cy="795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 Bold"/>
              </a:rPr>
              <a:t>   1. Implementazione</a:t>
            </a: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Il codice è formato principalmente da una funzione denominata udp_flood(), un blocco di codice che gestisce l'input dell'utente e chiama la funzione.</a:t>
            </a: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La funzione udp_flood() contiene tre parametri: l'indirizzo IP del target, la porta del target e il numero di pacchetti da inviare.</a:t>
            </a:r>
          </a:p>
          <a:p>
            <a:pPr algn="just">
              <a:lnSpc>
                <a:spcPts val="2863"/>
              </a:lnSpc>
            </a:pP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   </a:t>
            </a:r>
            <a:r>
              <a:rPr lang="en-US" sz="2045">
                <a:solidFill>
                  <a:srgbClr val="FFFFFF"/>
                </a:solidFill>
                <a:latin typeface="Open Sans 1 Bold"/>
              </a:rPr>
              <a:t>2. Gestione degli Errori</a:t>
            </a: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È  stata inserita anche una gestione degli errori utilizzando il blocco “try-except”. Questo permette di catturare eventuali errori che potrebbero verificarsi durante l’esecuzione del programma, e in caso di stampare un messaggio impostato per informare l’utente del problema.</a:t>
            </a:r>
          </a:p>
          <a:p>
            <a:pPr algn="just">
              <a:lnSpc>
                <a:spcPts val="2863"/>
              </a:lnSpc>
            </a:pP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 Bold"/>
              </a:rPr>
              <a:t>   3. Finally</a:t>
            </a: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Il blocco finally è responsabile della pulizia e del rilascio delle risorse, garantendo che il socket UDP venga chiuso correttamente alla fine dell'esecuzione del programma, anche in presenza di eventuali errori.</a:t>
            </a:r>
          </a:p>
          <a:p>
            <a:pPr algn="ctr">
              <a:lnSpc>
                <a:spcPts val="2863"/>
              </a:lnSpc>
            </a:pPr>
          </a:p>
          <a:p>
            <a:pPr algn="ctr">
              <a:lnSpc>
                <a:spcPts val="2863"/>
              </a:lnSpc>
            </a:pPr>
          </a:p>
          <a:p>
            <a:pPr algn="ctr">
              <a:lnSpc>
                <a:spcPts val="2863"/>
              </a:lnSpc>
            </a:pPr>
          </a:p>
          <a:p>
            <a:pPr algn="ctr">
              <a:lnSpc>
                <a:spcPts val="28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67599" y="-78727"/>
            <a:ext cx="10287000" cy="10444454"/>
          </a:xfrm>
          <a:custGeom>
            <a:avLst/>
            <a:gdLst/>
            <a:ahLst/>
            <a:cxnLst/>
            <a:rect r="r" b="b" t="t" l="l"/>
            <a:pathLst>
              <a:path h="10444454" w="10287000">
                <a:moveTo>
                  <a:pt x="0" y="0"/>
                </a:moveTo>
                <a:lnTo>
                  <a:pt x="10287000" y="0"/>
                </a:lnTo>
                <a:lnTo>
                  <a:pt x="10287000" y="10444454"/>
                </a:lnTo>
                <a:lnTo>
                  <a:pt x="0" y="1044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765" t="0" r="-7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6275" y="940612"/>
            <a:ext cx="4621725" cy="4124160"/>
            <a:chOff x="0" y="0"/>
            <a:chExt cx="1569566" cy="1400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9566" cy="1400590"/>
            </a:xfrm>
            <a:custGeom>
              <a:avLst/>
              <a:gdLst/>
              <a:ahLst/>
              <a:cxnLst/>
              <a:rect r="r" b="b" t="t" l="l"/>
              <a:pathLst>
                <a:path h="1400590" w="1569566">
                  <a:moveTo>
                    <a:pt x="0" y="0"/>
                  </a:moveTo>
                  <a:lnTo>
                    <a:pt x="1569566" y="0"/>
                  </a:lnTo>
                  <a:lnTo>
                    <a:pt x="1569566" y="1400590"/>
                  </a:lnTo>
                  <a:lnTo>
                    <a:pt x="0" y="140059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69566" cy="1429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31826" y="241901"/>
            <a:ext cx="11423599" cy="3460623"/>
          </a:xfrm>
          <a:custGeom>
            <a:avLst/>
            <a:gdLst/>
            <a:ahLst/>
            <a:cxnLst/>
            <a:rect r="r" b="b" t="t" l="l"/>
            <a:pathLst>
              <a:path h="3460623" w="11423599">
                <a:moveTo>
                  <a:pt x="0" y="0"/>
                </a:moveTo>
                <a:lnTo>
                  <a:pt x="11423599" y="0"/>
                </a:lnTo>
                <a:lnTo>
                  <a:pt x="11423599" y="3460623"/>
                </a:lnTo>
                <a:lnTo>
                  <a:pt x="0" y="3460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7620" y="3683474"/>
            <a:ext cx="340698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9108" y="686734"/>
            <a:ext cx="5292718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OUR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2241" y="4313797"/>
            <a:ext cx="591784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pen Sans 1"/>
              </a:rPr>
              <a:t>4. </a:t>
            </a:r>
            <a:r>
              <a:rPr lang="en-US" sz="2299">
                <a:solidFill>
                  <a:srgbClr val="FFFFFF"/>
                </a:solidFill>
                <a:latin typeface="Open Sans 1 Bold"/>
              </a:rPr>
              <a:t>Sezione di configurazione dell’attacco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3071" y="5105400"/>
            <a:ext cx="7336185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Il blocco if_name_==”__main__” che gestisce l’imput  dell’utente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 e richiama la funzione.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661967" y="6057265"/>
            <a:ext cx="664621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All’utente viene richiesto inserire  l’indirizzo IP del target,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la porta del target e il numero di pacchetti da inviare.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68197" y="6998797"/>
            <a:ext cx="547806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Questi dati verranno poi usati dal programma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per effettuare l’attacco DOS.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40251" y="7940329"/>
            <a:ext cx="600848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In caso di errore, grazie al blocco try-except, “print”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stampa a schermo un messaggio di errore.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6275" y="-9360"/>
            <a:ext cx="4621725" cy="4124160"/>
            <a:chOff x="0" y="0"/>
            <a:chExt cx="1569566" cy="14005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9566" cy="1400590"/>
            </a:xfrm>
            <a:custGeom>
              <a:avLst/>
              <a:gdLst/>
              <a:ahLst/>
              <a:cxnLst/>
              <a:rect r="r" b="b" t="t" l="l"/>
              <a:pathLst>
                <a:path h="1400590" w="1569566">
                  <a:moveTo>
                    <a:pt x="0" y="0"/>
                  </a:moveTo>
                  <a:lnTo>
                    <a:pt x="1569566" y="0"/>
                  </a:lnTo>
                  <a:lnTo>
                    <a:pt x="1569566" y="1400590"/>
                  </a:lnTo>
                  <a:lnTo>
                    <a:pt x="0" y="140059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69566" cy="1429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08858" y="-102870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62431" y="690324"/>
            <a:ext cx="11006942" cy="3424476"/>
          </a:xfrm>
          <a:custGeom>
            <a:avLst/>
            <a:gdLst/>
            <a:ahLst/>
            <a:cxnLst/>
            <a:rect r="r" b="b" t="t" l="l"/>
            <a:pathLst>
              <a:path h="3424476" w="11006942">
                <a:moveTo>
                  <a:pt x="0" y="0"/>
                </a:moveTo>
                <a:lnTo>
                  <a:pt x="11006942" y="0"/>
                </a:lnTo>
                <a:lnTo>
                  <a:pt x="11006942" y="3424476"/>
                </a:lnTo>
                <a:lnTo>
                  <a:pt x="0" y="3424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750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76311" y="4986308"/>
            <a:ext cx="4857317" cy="126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52"/>
              </a:lnSpc>
            </a:pPr>
            <a:r>
              <a:rPr lang="en-US" sz="8363">
                <a:solidFill>
                  <a:srgbClr val="29E2F9"/>
                </a:solidFill>
                <a:latin typeface="Anton"/>
              </a:rPr>
              <a:t>ESECUZIONE </a:t>
            </a:r>
          </a:p>
        </p:txBody>
      </p:sp>
      <p:grpSp>
        <p:nvGrpSpPr>
          <p:cNvPr name="Group 11" id="11"/>
          <p:cNvGrpSpPr/>
          <p:nvPr/>
        </p:nvGrpSpPr>
        <p:grpSpPr>
          <a:xfrm rot="-5400000">
            <a:off x="-2292302" y="3880742"/>
            <a:ext cx="3988936" cy="3988936"/>
            <a:chOff x="0" y="0"/>
            <a:chExt cx="1354667" cy="13546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1853" y="1609404"/>
            <a:ext cx="5268373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09" indent="-205105" lvl="1">
              <a:lnSpc>
                <a:spcPts val="2659"/>
              </a:lnSpc>
              <a:buAutoNum type="arabicPeriod" startAt="1"/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Funzionamento errato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Scelta dell’indirizzo IP: 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1899">
                <a:solidFill>
                  <a:srgbClr val="FFFFFF"/>
                </a:solidFill>
                <a:latin typeface="Open Sans 1 Bold"/>
              </a:rPr>
              <a:t>127.0.0.1 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Scelta della porta: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  valori numerici ti tipo intero e l’inserimento di un punto porterà al messaggio di errore.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4769" y="4418203"/>
            <a:ext cx="5268373" cy="299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1899">
                <a:solidFill>
                  <a:srgbClr val="FFFFFF"/>
                </a:solidFill>
                <a:latin typeface="Open Sans 1 Bold"/>
              </a:rPr>
              <a:t>2. Funzionamento corretto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Scelta dell’indirizzo IP: 127.0.0.1 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che è l’indirizzo IP associato al loopback della rete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Scelta della porta: 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valore numerico intero, in questo caso</a:t>
            </a:r>
            <a:r>
              <a:rPr lang="en-US" sz="1899">
                <a:solidFill>
                  <a:srgbClr val="FFFFFF"/>
                </a:solidFill>
                <a:latin typeface="Open Sans 1 Bold"/>
              </a:rPr>
              <a:t> 1234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Numero Pacchetti da inviare: 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un valore compreso tra</a:t>
            </a:r>
            <a:r>
              <a:rPr lang="en-US" sz="1899">
                <a:solidFill>
                  <a:srgbClr val="FFFFFF"/>
                </a:solidFill>
                <a:latin typeface="Open Sans 1 Bold"/>
              </a:rPr>
              <a:t> 0 e 65535</a:t>
            </a:r>
          </a:p>
          <a:p>
            <a:pPr>
              <a:lnSpc>
                <a:spcPts val="2659"/>
              </a:lnSpc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88498" y="5755683"/>
            <a:ext cx="3405751" cy="4035605"/>
            <a:chOff x="0" y="0"/>
            <a:chExt cx="1156613" cy="1370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6613" cy="1370516"/>
            </a:xfrm>
            <a:custGeom>
              <a:avLst/>
              <a:gdLst/>
              <a:ahLst/>
              <a:cxnLst/>
              <a:rect r="r" b="b" t="t" l="l"/>
              <a:pathLst>
                <a:path h="1370516" w="1156613">
                  <a:moveTo>
                    <a:pt x="0" y="0"/>
                  </a:moveTo>
                  <a:lnTo>
                    <a:pt x="1156613" y="0"/>
                  </a:lnTo>
                  <a:lnTo>
                    <a:pt x="1156613" y="1370516"/>
                  </a:lnTo>
                  <a:lnTo>
                    <a:pt x="0" y="1370516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56613" cy="1399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962652" y="-744903"/>
            <a:ext cx="3405751" cy="4035605"/>
            <a:chOff x="0" y="0"/>
            <a:chExt cx="1156613" cy="1370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6613" cy="1370516"/>
            </a:xfrm>
            <a:custGeom>
              <a:avLst/>
              <a:gdLst/>
              <a:ahLst/>
              <a:cxnLst/>
              <a:rect r="r" b="b" t="t" l="l"/>
              <a:pathLst>
                <a:path h="1370516" w="1156613">
                  <a:moveTo>
                    <a:pt x="0" y="0"/>
                  </a:moveTo>
                  <a:lnTo>
                    <a:pt x="1156613" y="0"/>
                  </a:lnTo>
                  <a:lnTo>
                    <a:pt x="1156613" y="1370516"/>
                  </a:lnTo>
                  <a:lnTo>
                    <a:pt x="0" y="1370516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56613" cy="1399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444" r="0" b="6444"/>
          <a:stretch>
            <a:fillRect/>
          </a:stretch>
        </p:blipFill>
        <p:spPr>
          <a:xfrm flipH="false" flipV="false" rot="0">
            <a:off x="2647571" y="1984930"/>
            <a:ext cx="12892124" cy="631714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47571" y="14503"/>
            <a:ext cx="12638737" cy="12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2"/>
              </a:lnSpc>
            </a:pPr>
            <a:r>
              <a:rPr lang="en-US" sz="8363">
                <a:solidFill>
                  <a:srgbClr val="29E2F9"/>
                </a:solidFill>
                <a:latin typeface="Anton"/>
              </a:rPr>
              <a:t> DOS ATTACK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DAGDgrHWyQ0</dc:identifier>
  <dcterms:modified xsi:type="dcterms:W3CDTF">2011-08-01T06:04:30Z</dcterms:modified>
  <cp:revision>1</cp:revision>
  <dc:title>S3/L5</dc:title>
</cp:coreProperties>
</file>